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906000"/>
  <p:notesSz cx="6797675" cy="9874250"/>
  <p:defaultTextStyle>
    <a:defPPr lvl="0">
      <a:defRPr lang="ru-RU"/>
    </a:defPPr>
    <a:lvl1pPr defTabSz="946038" eaLnBrk="1" hangingPunct="1" latinLnBrk="0" lvl="0" marL="0" rtl="0" algn="l">
      <a:defRPr kern="1200" sz="1900">
        <a:solidFill>
          <a:schemeClr val="tx1"/>
        </a:solidFill>
        <a:latin typeface="+mn-lt"/>
        <a:ea typeface="+mn-ea"/>
        <a:cs typeface="+mn-cs"/>
      </a:defRPr>
    </a:lvl1pPr>
    <a:lvl2pPr defTabSz="946038" eaLnBrk="1" hangingPunct="1" latinLnBrk="0" lvl="1" marL="473019" rtl="0" algn="l">
      <a:defRPr kern="1200" sz="1900">
        <a:solidFill>
          <a:schemeClr val="tx1"/>
        </a:solidFill>
        <a:latin typeface="+mn-lt"/>
        <a:ea typeface="+mn-ea"/>
        <a:cs typeface="+mn-cs"/>
      </a:defRPr>
    </a:lvl2pPr>
    <a:lvl3pPr defTabSz="946038" eaLnBrk="1" hangingPunct="1" latinLnBrk="0" lvl="2" marL="946038" rtl="0" algn="l">
      <a:defRPr kern="1200" sz="1900">
        <a:solidFill>
          <a:schemeClr val="tx1"/>
        </a:solidFill>
        <a:latin typeface="+mn-lt"/>
        <a:ea typeface="+mn-ea"/>
        <a:cs typeface="+mn-cs"/>
      </a:defRPr>
    </a:lvl3pPr>
    <a:lvl4pPr defTabSz="946038" eaLnBrk="1" hangingPunct="1" latinLnBrk="0" lvl="3" marL="1419057" rtl="0" algn="l">
      <a:defRPr kern="1200" sz="1900">
        <a:solidFill>
          <a:schemeClr val="tx1"/>
        </a:solidFill>
        <a:latin typeface="+mn-lt"/>
        <a:ea typeface="+mn-ea"/>
        <a:cs typeface="+mn-cs"/>
      </a:defRPr>
    </a:lvl4pPr>
    <a:lvl5pPr defTabSz="946038" eaLnBrk="1" hangingPunct="1" latinLnBrk="0" lvl="4" marL="1892076" rtl="0" algn="l">
      <a:defRPr kern="1200" sz="1900">
        <a:solidFill>
          <a:schemeClr val="tx1"/>
        </a:solidFill>
        <a:latin typeface="+mn-lt"/>
        <a:ea typeface="+mn-ea"/>
        <a:cs typeface="+mn-cs"/>
      </a:defRPr>
    </a:lvl5pPr>
    <a:lvl6pPr defTabSz="946038" eaLnBrk="1" hangingPunct="1" latinLnBrk="0" lvl="5" marL="2365096" rtl="0" algn="l">
      <a:defRPr kern="1200" sz="1900">
        <a:solidFill>
          <a:schemeClr val="tx1"/>
        </a:solidFill>
        <a:latin typeface="+mn-lt"/>
        <a:ea typeface="+mn-ea"/>
        <a:cs typeface="+mn-cs"/>
      </a:defRPr>
    </a:lvl6pPr>
    <a:lvl7pPr defTabSz="946038" eaLnBrk="1" hangingPunct="1" latinLnBrk="0" lvl="6" marL="2838115" rtl="0" algn="l">
      <a:defRPr kern="1200" sz="1900">
        <a:solidFill>
          <a:schemeClr val="tx1"/>
        </a:solidFill>
        <a:latin typeface="+mn-lt"/>
        <a:ea typeface="+mn-ea"/>
        <a:cs typeface="+mn-cs"/>
      </a:defRPr>
    </a:lvl7pPr>
    <a:lvl8pPr defTabSz="946038" eaLnBrk="1" hangingPunct="1" latinLnBrk="0" lvl="7" marL="3311134" rtl="0" algn="l">
      <a:defRPr kern="1200" sz="1900">
        <a:solidFill>
          <a:schemeClr val="tx1"/>
        </a:solidFill>
        <a:latin typeface="+mn-lt"/>
        <a:ea typeface="+mn-ea"/>
        <a:cs typeface="+mn-cs"/>
      </a:defRPr>
    </a:lvl8pPr>
    <a:lvl9pPr defTabSz="946038" eaLnBrk="1" hangingPunct="1" latinLnBrk="0" lvl="8" marL="3784153" rtl="0" algn="l">
      <a:defRPr kern="1200"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7474"/>
            <a:ext cx="9953537" cy="68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-3753384" y="1608945"/>
            <a:ext cx="9290" cy="7175755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16219" y="7498"/>
            <a:ext cx="4894949" cy="679513"/>
            <a:chOff x="3387508" y="3751231"/>
            <a:chExt cx="3157459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87508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3400" y="28967"/>
            <a:ext cx="487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ДЕНЕЖНЫЕ ВЫПЛАТЫ УЧАСТНИКАМ СПЕЦИАЛЬНОЙ ВОЕННОЙ ОПЕРАЦИИ</a:t>
            </a:r>
          </a:p>
        </p:txBody>
      </p:sp>
      <p:pic>
        <p:nvPicPr>
          <p:cNvPr id="225" name="Рисунок 2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39803" y="1987179"/>
            <a:ext cx="338111" cy="255331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grpSp>
        <p:nvGrpSpPr>
          <p:cNvPr id="363" name="Группа 362"/>
          <p:cNvGrpSpPr/>
          <p:nvPr/>
        </p:nvGrpSpPr>
        <p:grpSpPr>
          <a:xfrm>
            <a:off x="4985651" y="17474"/>
            <a:ext cx="4920349" cy="679513"/>
            <a:chOff x="3371124" y="3751231"/>
            <a:chExt cx="3173843" cy="788952"/>
          </a:xfrm>
        </p:grpSpPr>
        <p:pic>
          <p:nvPicPr>
            <p:cNvPr id="36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65" name="Половина рамки 364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6" name="Половина рамки 365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67" name="TextBox 366"/>
          <p:cNvSpPr txBox="1"/>
          <p:nvPr/>
        </p:nvSpPr>
        <p:spPr>
          <a:xfrm>
            <a:off x="5008232" y="38943"/>
            <a:ext cx="487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ДЕНЕЖНЫЕ ВЫПЛАТЫ УЧАСТНИКАМ СПЕЦИАЛЬНОЙ ВОЕННОЙ ОПЕРАЦИИ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5064766" y="675118"/>
            <a:ext cx="4860170" cy="449626"/>
            <a:chOff x="78644" y="694853"/>
            <a:chExt cx="4636555" cy="449626"/>
          </a:xfrm>
        </p:grpSpPr>
        <p:sp>
          <p:nvSpPr>
            <p:cNvPr id="139" name="TextBox 138"/>
            <p:cNvSpPr txBox="1"/>
            <p:nvPr/>
          </p:nvSpPr>
          <p:spPr>
            <a:xfrm>
              <a:off x="425684" y="888127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spc="-40" dirty="0">
                  <a:cs typeface="Miriam Fixed" panose="020B0509050101010101" pitchFamily="49" charset="-79"/>
                </a:rPr>
                <a:t>от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773</a:t>
              </a:r>
              <a:r>
                <a:rPr lang="ru-RU" sz="1300" spc="-40" dirty="0">
                  <a:cs typeface="Miriam Fixed" panose="020B0509050101010101" pitchFamily="49" charset="-79"/>
                </a:rPr>
                <a:t> до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1390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руб. в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сутки </a:t>
              </a:r>
              <a:r>
                <a:rPr lang="ru-RU" sz="13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(2 оклада по воинской должности)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94853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1" name="Группа 140"/>
          <p:cNvGrpSpPr/>
          <p:nvPr/>
        </p:nvGrpSpPr>
        <p:grpSpPr>
          <a:xfrm>
            <a:off x="5064766" y="1035658"/>
            <a:ext cx="4630306" cy="289967"/>
            <a:chOff x="82221" y="1018100"/>
            <a:chExt cx="4630306" cy="289967"/>
          </a:xfrm>
        </p:grpSpPr>
        <p:sp>
          <p:nvSpPr>
            <p:cNvPr id="142" name="TextBox 141"/>
            <p:cNvSpPr txBox="1"/>
            <p:nvPr/>
          </p:nvSpPr>
          <p:spPr>
            <a:xfrm>
              <a:off x="423012" y="1018100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4 240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суточные выплаты 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250" name="Рисунок 2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51" name="Группа 250"/>
          <p:cNvGrpSpPr/>
          <p:nvPr/>
        </p:nvGrpSpPr>
        <p:grpSpPr>
          <a:xfrm>
            <a:off x="5064766" y="1905338"/>
            <a:ext cx="4636556" cy="255331"/>
            <a:chOff x="78643" y="1308067"/>
            <a:chExt cx="4636556" cy="255331"/>
          </a:xfrm>
        </p:grpSpPr>
        <p:sp>
          <p:nvSpPr>
            <p:cNvPr id="252" name="TextBox 251"/>
            <p:cNvSpPr txBox="1"/>
            <p:nvPr/>
          </p:nvSpPr>
          <p:spPr>
            <a:xfrm>
              <a:off x="425684" y="1308067"/>
              <a:ext cx="4289515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8 000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за каждые сутки активных наступательных действий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253" name="Рисунок 2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3" y="130806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54" name="Группа 253"/>
          <p:cNvGrpSpPr/>
          <p:nvPr/>
        </p:nvGrpSpPr>
        <p:grpSpPr>
          <a:xfrm>
            <a:off x="5064766" y="2086029"/>
            <a:ext cx="4625077" cy="416396"/>
            <a:chOff x="87449" y="1641347"/>
            <a:chExt cx="4625077" cy="416396"/>
          </a:xfrm>
        </p:grpSpPr>
        <p:sp>
          <p:nvSpPr>
            <p:cNvPr id="255" name="TextBox 254"/>
            <p:cNvSpPr txBox="1"/>
            <p:nvPr/>
          </p:nvSpPr>
          <p:spPr>
            <a:xfrm>
              <a:off x="423011" y="1641347"/>
              <a:ext cx="4289515" cy="41639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. за каждый километр продвижения в составе штурмовых отрядов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256" name="Рисунок 2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49" y="164134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57" name="Группа 256"/>
          <p:cNvGrpSpPr/>
          <p:nvPr/>
        </p:nvGrpSpPr>
        <p:grpSpPr>
          <a:xfrm>
            <a:off x="5064766" y="2427785"/>
            <a:ext cx="4701666" cy="422423"/>
            <a:chOff x="41142" y="2075259"/>
            <a:chExt cx="4701666" cy="422423"/>
          </a:xfrm>
        </p:grpSpPr>
        <p:sp>
          <p:nvSpPr>
            <p:cNvPr id="258" name="TextBox 257"/>
            <p:cNvSpPr txBox="1"/>
            <p:nvPr/>
          </p:nvSpPr>
          <p:spPr>
            <a:xfrm>
              <a:off x="388184" y="2075259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захват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,  </a:t>
              </a:r>
              <a:r>
                <a:rPr lang="ru-RU" sz="1300" dirty="0">
                  <a:solidFill>
                    <a:srgbClr val="000000"/>
                  </a:solidFill>
                </a:rPr>
                <a:t>пусковой установки </a:t>
              </a:r>
              <a:r>
                <a:rPr lang="ru-RU" sz="1300" dirty="0" smtClean="0">
                  <a:solidFill>
                    <a:srgbClr val="000000"/>
                  </a:solidFill>
                </a:rPr>
                <a:t>HIMARS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259" name="Рисунок 2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60" name="Группа 259"/>
          <p:cNvGrpSpPr/>
          <p:nvPr/>
        </p:nvGrpSpPr>
        <p:grpSpPr>
          <a:xfrm>
            <a:off x="5064766" y="3324691"/>
            <a:ext cx="4701666" cy="262380"/>
            <a:chOff x="41142" y="2075259"/>
            <a:chExt cx="4701666" cy="262380"/>
          </a:xfrm>
        </p:grpSpPr>
        <p:sp>
          <p:nvSpPr>
            <p:cNvPr id="261" name="TextBox 260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 уничтожение танка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262" name="Рисунок 2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63" name="Группа 262"/>
          <p:cNvGrpSpPr/>
          <p:nvPr/>
        </p:nvGrpSpPr>
        <p:grpSpPr>
          <a:xfrm>
            <a:off x="5064766" y="3143999"/>
            <a:ext cx="4701666" cy="255332"/>
            <a:chOff x="41142" y="2075259"/>
            <a:chExt cx="4701666" cy="255331"/>
          </a:xfrm>
        </p:grpSpPr>
        <p:sp>
          <p:nvSpPr>
            <p:cNvPr id="264" name="TextBox 263"/>
            <p:cNvSpPr txBox="1"/>
            <p:nvPr/>
          </p:nvSpPr>
          <p:spPr>
            <a:xfrm>
              <a:off x="388184" y="2075259"/>
              <a:ext cx="4354624" cy="25237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вертолета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265" name="Рисунок 2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66" name="Группа 265"/>
          <p:cNvGrpSpPr/>
          <p:nvPr/>
        </p:nvGrpSpPr>
        <p:grpSpPr>
          <a:xfrm>
            <a:off x="5064766" y="3512431"/>
            <a:ext cx="4701666" cy="280864"/>
            <a:chOff x="41142" y="2075259"/>
            <a:chExt cx="4701666" cy="255331"/>
          </a:xfrm>
        </p:grpSpPr>
        <p:sp>
          <p:nvSpPr>
            <p:cNvPr id="267" name="TextBox 266"/>
            <p:cNvSpPr txBox="1"/>
            <p:nvPr/>
          </p:nvSpPr>
          <p:spPr>
            <a:xfrm>
              <a:off x="388184" y="2075259"/>
              <a:ext cx="4354624" cy="22943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 </a:t>
              </a:r>
              <a:r>
                <a:rPr lang="ru-RU" sz="1300" spc="-40" dirty="0">
                  <a:cs typeface="Miriam Fixed" panose="020B0509050101010101" pitchFamily="49" charset="-79"/>
                </a:rPr>
                <a:t>у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ничтожение </a:t>
              </a:r>
              <a:r>
                <a:rPr lang="ru-RU" sz="1300" dirty="0" smtClean="0">
                  <a:solidFill>
                    <a:srgbClr val="000000"/>
                  </a:solidFill>
                </a:rPr>
                <a:t>ББМ </a:t>
              </a:r>
              <a:r>
                <a:rPr lang="ru-RU" sz="1300" dirty="0">
                  <a:solidFill>
                    <a:srgbClr val="000000"/>
                  </a:solidFill>
                </a:rPr>
                <a:t>(БМП, БМД ,БТР, МТЛБ) </a:t>
              </a:r>
            </a:p>
          </p:txBody>
        </p:sp>
        <p:pic>
          <p:nvPicPr>
            <p:cNvPr id="268" name="Рисунок 2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69" name="Группа 268"/>
          <p:cNvGrpSpPr/>
          <p:nvPr/>
        </p:nvGrpSpPr>
        <p:grpSpPr>
          <a:xfrm>
            <a:off x="5064766" y="2775568"/>
            <a:ext cx="4701666" cy="255331"/>
            <a:chOff x="41142" y="2075259"/>
            <a:chExt cx="4701666" cy="255331"/>
          </a:xfrm>
        </p:grpSpPr>
        <p:sp>
          <p:nvSpPr>
            <p:cNvPr id="270" name="TextBox 269"/>
            <p:cNvSpPr txBox="1"/>
            <p:nvPr/>
          </p:nvSpPr>
          <p:spPr>
            <a:xfrm>
              <a:off x="388184" y="2075259"/>
              <a:ext cx="4354624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271" name="Рисунок 2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2" name="Группа 271"/>
          <p:cNvGrpSpPr/>
          <p:nvPr/>
        </p:nvGrpSpPr>
        <p:grpSpPr>
          <a:xfrm>
            <a:off x="5064766" y="3718655"/>
            <a:ext cx="4701666" cy="412421"/>
            <a:chOff x="41142" y="2075259"/>
            <a:chExt cx="4701666" cy="374929"/>
          </a:xfrm>
        </p:grpSpPr>
        <p:sp>
          <p:nvSpPr>
            <p:cNvPr id="273" name="TextBox 272"/>
            <p:cNvSpPr txBox="1"/>
            <p:nvPr/>
          </p:nvSpPr>
          <p:spPr>
            <a:xfrm>
              <a:off x="388184" y="2075259"/>
              <a:ext cx="4354624" cy="37492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>
                  <a:cs typeface="Miriam Fixed" panose="020B0509050101010101" pitchFamily="49" charset="-79"/>
                </a:rPr>
                <a:t>САУ, ЗРУ (С-300, "Бук", "Тор", "Оса"), БМ РСЗО </a:t>
              </a:r>
            </a:p>
          </p:txBody>
        </p:sp>
        <p:pic>
          <p:nvPicPr>
            <p:cNvPr id="274" name="Рисунок 2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5" name="Группа 274"/>
          <p:cNvGrpSpPr/>
          <p:nvPr/>
        </p:nvGrpSpPr>
        <p:grpSpPr>
          <a:xfrm>
            <a:off x="5064766" y="4056436"/>
            <a:ext cx="4867533" cy="423081"/>
            <a:chOff x="41142" y="2075259"/>
            <a:chExt cx="4701666" cy="384619"/>
          </a:xfrm>
        </p:grpSpPr>
        <p:sp>
          <p:nvSpPr>
            <p:cNvPr id="276" name="TextBox 275"/>
            <p:cNvSpPr txBox="1"/>
            <p:nvPr/>
          </p:nvSpPr>
          <p:spPr>
            <a:xfrm>
              <a:off x="388184" y="2084950"/>
              <a:ext cx="4354624" cy="37492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 err="1">
                  <a:cs typeface="Miriam Fixed" panose="020B0509050101010101" pitchFamily="49" charset="-79"/>
                </a:rPr>
                <a:t>БпЛА</a:t>
              </a:r>
              <a:r>
                <a:rPr lang="ru-RU" sz="1300" spc="-40" dirty="0">
                  <a:cs typeface="Miriam Fixed" panose="020B0509050101010101" pitchFamily="49" charset="-79"/>
                </a:rPr>
                <a:t> (средней дальности),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ракеты «Точка – У», снарядов РСЗО «Ольха», «Смерч», «Ураган», HIMARS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7" name="Рисунок 2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8" name="Группа 277"/>
          <p:cNvGrpSpPr/>
          <p:nvPr/>
        </p:nvGrpSpPr>
        <p:grpSpPr>
          <a:xfrm>
            <a:off x="5064766" y="4404877"/>
            <a:ext cx="4928794" cy="285826"/>
            <a:chOff x="41142" y="2075259"/>
            <a:chExt cx="4833836" cy="259840"/>
          </a:xfrm>
        </p:grpSpPr>
        <p:sp>
          <p:nvSpPr>
            <p:cNvPr id="279" name="TextBox 278"/>
            <p:cNvSpPr txBox="1"/>
            <p:nvPr/>
          </p:nvSpPr>
          <p:spPr>
            <a:xfrm>
              <a:off x="388184" y="2096573"/>
              <a:ext cx="4486794" cy="2385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при ранении </a:t>
              </a:r>
              <a:r>
                <a:rPr lang="ru-RU" sz="1300" spc="-40" dirty="0">
                  <a:cs typeface="Miriam Fixed" panose="020B0509050101010101" pitchFamily="49" charset="-79"/>
                </a:rPr>
                <a:t>(Указ № 98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80" name="Рисунок 2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81" name="Группа 280"/>
          <p:cNvGrpSpPr/>
          <p:nvPr/>
        </p:nvGrpSpPr>
        <p:grpSpPr>
          <a:xfrm>
            <a:off x="5064766" y="5842901"/>
            <a:ext cx="4701666" cy="419231"/>
            <a:chOff x="41142" y="2075259"/>
            <a:chExt cx="4701666" cy="381117"/>
          </a:xfrm>
        </p:grpSpPr>
        <p:sp>
          <p:nvSpPr>
            <p:cNvPr id="282" name="TextBox 281"/>
            <p:cNvSpPr txBox="1"/>
            <p:nvPr/>
          </p:nvSpPr>
          <p:spPr>
            <a:xfrm>
              <a:off x="388184" y="2081450"/>
              <a:ext cx="4354624" cy="3749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членам семьи в случае гибели </a:t>
              </a:r>
              <a:r>
                <a:rPr lang="ru-RU" sz="1300" spc="-40" dirty="0">
                  <a:cs typeface="Miriam Fixed" panose="020B0509050101010101" pitchFamily="49" charset="-79"/>
                </a:rPr>
                <a:t>военнослужащего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(Указ № 98)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83" name="Рисунок 28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84" name="Группа 283"/>
          <p:cNvGrpSpPr/>
          <p:nvPr/>
        </p:nvGrpSpPr>
        <p:grpSpPr>
          <a:xfrm>
            <a:off x="5064766" y="6187492"/>
            <a:ext cx="4701666" cy="422423"/>
            <a:chOff x="41142" y="2075259"/>
            <a:chExt cx="4701666" cy="384018"/>
          </a:xfrm>
        </p:grpSpPr>
        <p:sp>
          <p:nvSpPr>
            <p:cNvPr id="285" name="TextBox 284"/>
            <p:cNvSpPr txBox="1"/>
            <p:nvPr/>
          </p:nvSpPr>
          <p:spPr>
            <a:xfrm>
              <a:off x="388184" y="2075259"/>
              <a:ext cx="4354624" cy="38401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семьи </a:t>
              </a:r>
              <a:r>
                <a:rPr lang="ru-RU" sz="1300" spc="-40" dirty="0">
                  <a:cs typeface="Miriam Fixed" panose="020B0509050101010101" pitchFamily="49" charset="-79"/>
                </a:rPr>
                <a:t>в 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52-ФЗ)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86" name="Рисунок 2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87" name="Группа 286"/>
          <p:cNvGrpSpPr/>
          <p:nvPr/>
        </p:nvGrpSpPr>
        <p:grpSpPr>
          <a:xfrm>
            <a:off x="5064766" y="6513509"/>
            <a:ext cx="4679469" cy="422423"/>
            <a:chOff x="-68862" y="5794077"/>
            <a:chExt cx="4679469" cy="422423"/>
          </a:xfrm>
        </p:grpSpPr>
        <p:pic>
          <p:nvPicPr>
            <p:cNvPr id="288" name="Рисунок 2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8862" y="579407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289" name="TextBox 288"/>
            <p:cNvSpPr txBox="1"/>
            <p:nvPr/>
          </p:nvSpPr>
          <p:spPr>
            <a:xfrm>
              <a:off x="255983" y="5794077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4 697  564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семьи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306-ФЗ)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90" name="Группа 289"/>
          <p:cNvGrpSpPr/>
          <p:nvPr/>
        </p:nvGrpSpPr>
        <p:grpSpPr>
          <a:xfrm>
            <a:off x="5064766" y="5147335"/>
            <a:ext cx="4928794" cy="422423"/>
            <a:chOff x="41142" y="2075259"/>
            <a:chExt cx="4833836" cy="384019"/>
          </a:xfrm>
        </p:grpSpPr>
        <p:sp>
          <p:nvSpPr>
            <p:cNvPr id="291" name="TextBox 290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78 293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легком увечье (ранении, травме, контузии)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92" name="Рисунок 2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96" name="Группа 295"/>
          <p:cNvGrpSpPr/>
          <p:nvPr/>
        </p:nvGrpSpPr>
        <p:grpSpPr>
          <a:xfrm>
            <a:off x="5064766" y="5495118"/>
            <a:ext cx="4928794" cy="422423"/>
            <a:chOff x="41142" y="2075259"/>
            <a:chExt cx="4833836" cy="384019"/>
          </a:xfrm>
        </p:grpSpPr>
        <p:sp>
          <p:nvSpPr>
            <p:cNvPr id="297" name="TextBox 296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313 172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тяжелом </a:t>
              </a:r>
              <a:r>
                <a:rPr lang="ru-RU" sz="1300" spc="-40" dirty="0">
                  <a:cs typeface="Miriam Fixed" panose="020B0509050101010101" pitchFamily="49" charset="-79"/>
                </a:rPr>
                <a:t>увечье (ранении, травме, контузии)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98" name="Рисунок 2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99" name="Группа 298"/>
          <p:cNvGrpSpPr/>
          <p:nvPr/>
        </p:nvGrpSpPr>
        <p:grpSpPr>
          <a:xfrm>
            <a:off x="5064766" y="4616063"/>
            <a:ext cx="4928794" cy="605912"/>
            <a:chOff x="41142" y="2075259"/>
            <a:chExt cx="4833836" cy="550826"/>
          </a:xfrm>
        </p:grpSpPr>
        <p:sp>
          <p:nvSpPr>
            <p:cNvPr id="300" name="TextBox 299"/>
            <p:cNvSpPr txBox="1"/>
            <p:nvPr/>
          </p:nvSpPr>
          <p:spPr>
            <a:xfrm>
              <a:off x="388184" y="2096573"/>
              <a:ext cx="4486794" cy="52951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единовременное пособие  </a:t>
              </a:r>
              <a:r>
                <a:rPr lang="ru-RU" sz="1300" spc="-40" dirty="0">
                  <a:cs typeface="Miriam Fixed" panose="020B0509050101010101" pitchFamily="49" charset="-79"/>
                </a:rPr>
                <a:t>при увольнении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связи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с </a:t>
              </a:r>
              <a:r>
                <a:rPr lang="ru-RU" sz="1300" spc="-40" dirty="0">
                  <a:cs typeface="Miriam Fixed" panose="020B0509050101010101" pitchFamily="49" charset="-79"/>
                </a:rPr>
                <a:t>признанием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негодным </a:t>
              </a:r>
              <a:r>
                <a:rPr lang="ru-RU" sz="1300" spc="-40" dirty="0">
                  <a:cs typeface="Miriam Fixed" panose="020B0509050101010101" pitchFamily="49" charset="-79"/>
                </a:rPr>
                <a:t>к военной службе вследствие военной травмы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Закон № 306-ФЗ)</a:t>
              </a:r>
            </a:p>
          </p:txBody>
        </p:sp>
        <p:pic>
          <p:nvPicPr>
            <p:cNvPr id="301" name="Рисунок 3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02" name="Группа 301"/>
          <p:cNvGrpSpPr/>
          <p:nvPr/>
        </p:nvGrpSpPr>
        <p:grpSpPr>
          <a:xfrm>
            <a:off x="5064766" y="2956259"/>
            <a:ext cx="4889644" cy="262380"/>
            <a:chOff x="41142" y="2075259"/>
            <a:chExt cx="4701666" cy="262380"/>
          </a:xfrm>
        </p:grpSpPr>
        <p:sp>
          <p:nvSpPr>
            <p:cNvPr id="303" name="TextBox 302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en-US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3</a:t>
              </a:r>
              <a:r>
                <a:rPr lang="ru-RU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00 000 </a:t>
              </a:r>
              <a:r>
                <a:rPr lang="ru-RU" sz="1300" spc="-3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>
                  <a:solidFill>
                    <a:srgbClr val="000000"/>
                  </a:solidFill>
                </a:rPr>
                <a:t>уничтожение пусковой установки </a:t>
              </a:r>
              <a:r>
                <a:rPr lang="en-US" sz="1300" spc="-40" dirty="0">
                  <a:solidFill>
                    <a:srgbClr val="000000"/>
                  </a:solidFill>
                </a:rPr>
                <a:t>HIMERS</a:t>
              </a:r>
              <a:r>
                <a:rPr lang="ru-RU" sz="1300" spc="-40" dirty="0">
                  <a:solidFill>
                    <a:srgbClr val="000000"/>
                  </a:solidFill>
                </a:rPr>
                <a:t>, «Точка - У</a:t>
              </a:r>
              <a:r>
                <a:rPr lang="ru-RU" sz="1300" spc="-40" dirty="0" smtClean="0">
                  <a:solidFill>
                    <a:srgbClr val="000000"/>
                  </a:solidFill>
                </a:rPr>
                <a:t>»</a:t>
              </a:r>
              <a:endParaRPr lang="ru-RU" sz="1300" spc="-40" dirty="0">
                <a:solidFill>
                  <a:srgbClr val="000000"/>
                </a:solidFill>
              </a:endParaRPr>
            </a:p>
          </p:txBody>
        </p:sp>
        <p:pic>
          <p:nvPicPr>
            <p:cNvPr id="304" name="Рисунок 3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05" name="Группа 304"/>
          <p:cNvGrpSpPr/>
          <p:nvPr/>
        </p:nvGrpSpPr>
        <p:grpSpPr>
          <a:xfrm>
            <a:off x="5064766" y="692696"/>
            <a:ext cx="4860170" cy="435341"/>
            <a:chOff x="78644" y="514843"/>
            <a:chExt cx="4636555" cy="435341"/>
          </a:xfrm>
        </p:grpSpPr>
        <p:sp>
          <p:nvSpPr>
            <p:cNvPr id="306" name="TextBox 305"/>
            <p:cNvSpPr txBox="1"/>
            <p:nvPr/>
          </p:nvSpPr>
          <p:spPr>
            <a:xfrm>
              <a:off x="425684" y="514843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15 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ежемесячная социальная выплата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07" name="Рисунок 3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94853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08" name="Группа 307"/>
          <p:cNvGrpSpPr/>
          <p:nvPr/>
        </p:nvGrpSpPr>
        <p:grpSpPr>
          <a:xfrm>
            <a:off x="5064766" y="1218524"/>
            <a:ext cx="4636556" cy="801501"/>
            <a:chOff x="78643" y="1258710"/>
            <a:chExt cx="4636556" cy="801501"/>
          </a:xfrm>
        </p:grpSpPr>
        <p:sp>
          <p:nvSpPr>
            <p:cNvPr id="309" name="TextBox 308"/>
            <p:cNvSpPr txBox="1"/>
            <p:nvPr/>
          </p:nvSpPr>
          <p:spPr>
            <a:xfrm>
              <a:off x="425684" y="1258710"/>
              <a:ext cx="4289515" cy="801501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7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сохраняется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ежемесячная социальная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выплата в размере </a:t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15 тыс. руб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., </a:t>
              </a:r>
              <a:r>
                <a:rPr lang="ru-RU" sz="1300" spc="-40" dirty="0">
                  <a:cs typeface="Miriam Fixed" panose="020B0509050101010101" pitchFamily="49" charset="-79"/>
                </a:rPr>
                <a:t>2 оклада по воинской должности и </a:t>
              </a:r>
              <a:r>
                <a:rPr lang="ru-RU" sz="1300" spc="-40" dirty="0">
                  <a:cs typeface="Miriam Fixed" panose="020B0509050101010101" pitchFamily="49" charset="-79"/>
                </a:rPr>
                <a:t>суточные выплаты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за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военнослужащими, выведенными в район восстановления, находящимися на лечении, в отпуске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командировке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10" name="Рисунок 3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3" y="130806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6" name="Группа 145"/>
          <p:cNvGrpSpPr/>
          <p:nvPr/>
        </p:nvGrpSpPr>
        <p:grpSpPr>
          <a:xfrm>
            <a:off x="44581" y="668946"/>
            <a:ext cx="4860170" cy="449626"/>
            <a:chOff x="78644" y="694853"/>
            <a:chExt cx="4636555" cy="449626"/>
          </a:xfrm>
        </p:grpSpPr>
        <p:sp>
          <p:nvSpPr>
            <p:cNvPr id="147" name="TextBox 146"/>
            <p:cNvSpPr txBox="1"/>
            <p:nvPr/>
          </p:nvSpPr>
          <p:spPr>
            <a:xfrm>
              <a:off x="425684" y="888127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spc="-40" dirty="0">
                  <a:cs typeface="Miriam Fixed" panose="020B0509050101010101" pitchFamily="49" charset="-79"/>
                </a:rPr>
                <a:t>от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773</a:t>
              </a:r>
              <a:r>
                <a:rPr lang="ru-RU" sz="1300" spc="-40" dirty="0">
                  <a:cs typeface="Miriam Fixed" panose="020B0509050101010101" pitchFamily="49" charset="-79"/>
                </a:rPr>
                <a:t> до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1390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руб. в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сутки </a:t>
              </a:r>
              <a:r>
                <a:rPr lang="ru-RU" sz="13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(2 оклада по воинской должности)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94853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9" name="Группа 148"/>
          <p:cNvGrpSpPr/>
          <p:nvPr/>
        </p:nvGrpSpPr>
        <p:grpSpPr>
          <a:xfrm>
            <a:off x="44581" y="1029486"/>
            <a:ext cx="4630306" cy="289967"/>
            <a:chOff x="82221" y="1018100"/>
            <a:chExt cx="4630306" cy="289967"/>
          </a:xfrm>
        </p:grpSpPr>
        <p:sp>
          <p:nvSpPr>
            <p:cNvPr id="150" name="TextBox 149"/>
            <p:cNvSpPr txBox="1"/>
            <p:nvPr/>
          </p:nvSpPr>
          <p:spPr>
            <a:xfrm>
              <a:off x="423012" y="1018100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4 240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суточные выплаты 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52" name="Группа 151"/>
          <p:cNvGrpSpPr/>
          <p:nvPr/>
        </p:nvGrpSpPr>
        <p:grpSpPr>
          <a:xfrm>
            <a:off x="44581" y="1899166"/>
            <a:ext cx="4636556" cy="255331"/>
            <a:chOff x="78643" y="1308067"/>
            <a:chExt cx="4636556" cy="255331"/>
          </a:xfrm>
        </p:grpSpPr>
        <p:sp>
          <p:nvSpPr>
            <p:cNvPr id="153" name="TextBox 152"/>
            <p:cNvSpPr txBox="1"/>
            <p:nvPr/>
          </p:nvSpPr>
          <p:spPr>
            <a:xfrm>
              <a:off x="425684" y="1308067"/>
              <a:ext cx="4289515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8 000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за каждые сутки активных наступательных действий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3" y="130806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55" name="Группа 154"/>
          <p:cNvGrpSpPr/>
          <p:nvPr/>
        </p:nvGrpSpPr>
        <p:grpSpPr>
          <a:xfrm>
            <a:off x="44581" y="2079857"/>
            <a:ext cx="4625077" cy="416396"/>
            <a:chOff x="87449" y="1641347"/>
            <a:chExt cx="4625077" cy="416396"/>
          </a:xfrm>
        </p:grpSpPr>
        <p:sp>
          <p:nvSpPr>
            <p:cNvPr id="156" name="TextBox 155"/>
            <p:cNvSpPr txBox="1"/>
            <p:nvPr/>
          </p:nvSpPr>
          <p:spPr>
            <a:xfrm>
              <a:off x="423011" y="1641347"/>
              <a:ext cx="4289515" cy="41639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. за каждый километр продвижения в составе штурмовых отрядов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49" y="164134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58" name="Группа 157"/>
          <p:cNvGrpSpPr/>
          <p:nvPr/>
        </p:nvGrpSpPr>
        <p:grpSpPr>
          <a:xfrm>
            <a:off x="44581" y="2421613"/>
            <a:ext cx="4701666" cy="422423"/>
            <a:chOff x="41142" y="2075259"/>
            <a:chExt cx="4701666" cy="422423"/>
          </a:xfrm>
        </p:grpSpPr>
        <p:sp>
          <p:nvSpPr>
            <p:cNvPr id="159" name="TextBox 158"/>
            <p:cNvSpPr txBox="1"/>
            <p:nvPr/>
          </p:nvSpPr>
          <p:spPr>
            <a:xfrm>
              <a:off x="388184" y="2075259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захват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,  </a:t>
              </a:r>
              <a:r>
                <a:rPr lang="ru-RU" sz="1300" dirty="0">
                  <a:solidFill>
                    <a:srgbClr val="000000"/>
                  </a:solidFill>
                </a:rPr>
                <a:t>пусковой установки </a:t>
              </a:r>
              <a:r>
                <a:rPr lang="ru-RU" sz="1300" dirty="0" smtClean="0">
                  <a:solidFill>
                    <a:srgbClr val="000000"/>
                  </a:solidFill>
                </a:rPr>
                <a:t>HIMARS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61" name="Группа 160"/>
          <p:cNvGrpSpPr/>
          <p:nvPr/>
        </p:nvGrpSpPr>
        <p:grpSpPr>
          <a:xfrm>
            <a:off x="44581" y="3318519"/>
            <a:ext cx="4701666" cy="262380"/>
            <a:chOff x="41142" y="2075259"/>
            <a:chExt cx="4701666" cy="262380"/>
          </a:xfrm>
        </p:grpSpPr>
        <p:sp>
          <p:nvSpPr>
            <p:cNvPr id="162" name="TextBox 161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 уничтожение танка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64" name="Группа 163"/>
          <p:cNvGrpSpPr/>
          <p:nvPr/>
        </p:nvGrpSpPr>
        <p:grpSpPr>
          <a:xfrm>
            <a:off x="44581" y="3137827"/>
            <a:ext cx="4701666" cy="255332"/>
            <a:chOff x="41142" y="2075259"/>
            <a:chExt cx="4701666" cy="255331"/>
          </a:xfrm>
        </p:grpSpPr>
        <p:sp>
          <p:nvSpPr>
            <p:cNvPr id="165" name="TextBox 164"/>
            <p:cNvSpPr txBox="1"/>
            <p:nvPr/>
          </p:nvSpPr>
          <p:spPr>
            <a:xfrm>
              <a:off x="388184" y="2075259"/>
              <a:ext cx="4354624" cy="25237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вертолета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68" name="Группа 167"/>
          <p:cNvGrpSpPr/>
          <p:nvPr/>
        </p:nvGrpSpPr>
        <p:grpSpPr>
          <a:xfrm>
            <a:off x="44581" y="3506259"/>
            <a:ext cx="4701666" cy="280864"/>
            <a:chOff x="41142" y="2075259"/>
            <a:chExt cx="4701666" cy="255331"/>
          </a:xfrm>
        </p:grpSpPr>
        <p:sp>
          <p:nvSpPr>
            <p:cNvPr id="170" name="TextBox 169"/>
            <p:cNvSpPr txBox="1"/>
            <p:nvPr/>
          </p:nvSpPr>
          <p:spPr>
            <a:xfrm>
              <a:off x="388184" y="2075259"/>
              <a:ext cx="4354624" cy="22943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 </a:t>
              </a:r>
              <a:r>
                <a:rPr lang="ru-RU" sz="1300" spc="-40" dirty="0">
                  <a:cs typeface="Miriam Fixed" panose="020B0509050101010101" pitchFamily="49" charset="-79"/>
                </a:rPr>
                <a:t>у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ничтожение </a:t>
              </a:r>
              <a:r>
                <a:rPr lang="ru-RU" sz="1300" dirty="0" smtClean="0">
                  <a:solidFill>
                    <a:srgbClr val="000000"/>
                  </a:solidFill>
                </a:rPr>
                <a:t>ББМ </a:t>
              </a:r>
              <a:r>
                <a:rPr lang="ru-RU" sz="1300" dirty="0">
                  <a:solidFill>
                    <a:srgbClr val="000000"/>
                  </a:solidFill>
                </a:rPr>
                <a:t>(БМП, БМД ,БТР, МТЛБ) </a:t>
              </a:r>
            </a:p>
          </p:txBody>
        </p:sp>
        <p:pic>
          <p:nvPicPr>
            <p:cNvPr id="172" name="Рисунок 1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74" name="Группа 173"/>
          <p:cNvGrpSpPr/>
          <p:nvPr/>
        </p:nvGrpSpPr>
        <p:grpSpPr>
          <a:xfrm>
            <a:off x="44581" y="2769396"/>
            <a:ext cx="4701666" cy="255331"/>
            <a:chOff x="41142" y="2075259"/>
            <a:chExt cx="4701666" cy="255331"/>
          </a:xfrm>
        </p:grpSpPr>
        <p:sp>
          <p:nvSpPr>
            <p:cNvPr id="180" name="TextBox 179"/>
            <p:cNvSpPr txBox="1"/>
            <p:nvPr/>
          </p:nvSpPr>
          <p:spPr>
            <a:xfrm>
              <a:off x="388184" y="2075259"/>
              <a:ext cx="4354624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2" name="Группа 181"/>
          <p:cNvGrpSpPr/>
          <p:nvPr/>
        </p:nvGrpSpPr>
        <p:grpSpPr>
          <a:xfrm>
            <a:off x="44581" y="3712483"/>
            <a:ext cx="4701666" cy="412421"/>
            <a:chOff x="41142" y="2075259"/>
            <a:chExt cx="4701666" cy="374929"/>
          </a:xfrm>
        </p:grpSpPr>
        <p:sp>
          <p:nvSpPr>
            <p:cNvPr id="183" name="TextBox 182"/>
            <p:cNvSpPr txBox="1"/>
            <p:nvPr/>
          </p:nvSpPr>
          <p:spPr>
            <a:xfrm>
              <a:off x="388184" y="2075259"/>
              <a:ext cx="4354624" cy="37492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>
                  <a:cs typeface="Miriam Fixed" panose="020B0509050101010101" pitchFamily="49" charset="-79"/>
                </a:rPr>
                <a:t>САУ, ЗРУ (С-300, "Бук", "Тор", "Оса"), БМ РСЗО </a:t>
              </a:r>
            </a:p>
          </p:txBody>
        </p:sp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5" name="Группа 184"/>
          <p:cNvGrpSpPr/>
          <p:nvPr/>
        </p:nvGrpSpPr>
        <p:grpSpPr>
          <a:xfrm>
            <a:off x="44581" y="4050264"/>
            <a:ext cx="4867533" cy="423081"/>
            <a:chOff x="41142" y="2075259"/>
            <a:chExt cx="4701666" cy="384619"/>
          </a:xfrm>
        </p:grpSpPr>
        <p:sp>
          <p:nvSpPr>
            <p:cNvPr id="186" name="TextBox 185"/>
            <p:cNvSpPr txBox="1"/>
            <p:nvPr/>
          </p:nvSpPr>
          <p:spPr>
            <a:xfrm>
              <a:off x="388184" y="2084950"/>
              <a:ext cx="4354624" cy="37492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 err="1">
                  <a:cs typeface="Miriam Fixed" panose="020B0509050101010101" pitchFamily="49" charset="-79"/>
                </a:rPr>
                <a:t>БпЛА</a:t>
              </a:r>
              <a:r>
                <a:rPr lang="ru-RU" sz="1300" spc="-40" dirty="0">
                  <a:cs typeface="Miriam Fixed" panose="020B0509050101010101" pitchFamily="49" charset="-79"/>
                </a:rPr>
                <a:t> (средней дальности),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ракеты «Точка – У», снарядов РСЗО «Ольха», «Смерч», «Ураган», HIMARS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8" name="Группа 187"/>
          <p:cNvGrpSpPr/>
          <p:nvPr/>
        </p:nvGrpSpPr>
        <p:grpSpPr>
          <a:xfrm>
            <a:off x="44581" y="4398705"/>
            <a:ext cx="4928794" cy="285826"/>
            <a:chOff x="41142" y="2075259"/>
            <a:chExt cx="4833836" cy="259840"/>
          </a:xfrm>
        </p:grpSpPr>
        <p:sp>
          <p:nvSpPr>
            <p:cNvPr id="198" name="TextBox 197"/>
            <p:cNvSpPr txBox="1"/>
            <p:nvPr/>
          </p:nvSpPr>
          <p:spPr>
            <a:xfrm>
              <a:off x="388184" y="2096573"/>
              <a:ext cx="4486794" cy="2385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при ранении </a:t>
              </a:r>
              <a:r>
                <a:rPr lang="ru-RU" sz="1300" spc="-40" dirty="0">
                  <a:cs typeface="Miriam Fixed" panose="020B0509050101010101" pitchFamily="49" charset="-79"/>
                </a:rPr>
                <a:t>(Указ № 98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00" name="Группа 199"/>
          <p:cNvGrpSpPr/>
          <p:nvPr/>
        </p:nvGrpSpPr>
        <p:grpSpPr>
          <a:xfrm>
            <a:off x="44581" y="5836729"/>
            <a:ext cx="4701666" cy="419231"/>
            <a:chOff x="41142" y="2075259"/>
            <a:chExt cx="4701666" cy="381117"/>
          </a:xfrm>
        </p:grpSpPr>
        <p:sp>
          <p:nvSpPr>
            <p:cNvPr id="204" name="TextBox 203"/>
            <p:cNvSpPr txBox="1"/>
            <p:nvPr/>
          </p:nvSpPr>
          <p:spPr>
            <a:xfrm>
              <a:off x="388184" y="2081450"/>
              <a:ext cx="4354624" cy="3749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членам семьи в случае гибели </a:t>
              </a:r>
              <a:r>
                <a:rPr lang="ru-RU" sz="1300" spc="-40" dirty="0">
                  <a:cs typeface="Miriam Fixed" panose="020B0509050101010101" pitchFamily="49" charset="-79"/>
                </a:rPr>
                <a:t>военнослужащего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(Указ № 98)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08" name="Рисунок 2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12" name="Группа 211"/>
          <p:cNvGrpSpPr/>
          <p:nvPr/>
        </p:nvGrpSpPr>
        <p:grpSpPr>
          <a:xfrm>
            <a:off x="44581" y="6181320"/>
            <a:ext cx="4701666" cy="422423"/>
            <a:chOff x="41142" y="2075259"/>
            <a:chExt cx="4701666" cy="384018"/>
          </a:xfrm>
        </p:grpSpPr>
        <p:sp>
          <p:nvSpPr>
            <p:cNvPr id="219" name="TextBox 218"/>
            <p:cNvSpPr txBox="1"/>
            <p:nvPr/>
          </p:nvSpPr>
          <p:spPr>
            <a:xfrm>
              <a:off x="388184" y="2075259"/>
              <a:ext cx="4354624" cy="38401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семьи </a:t>
              </a:r>
              <a:r>
                <a:rPr lang="ru-RU" sz="1300" spc="-40" dirty="0">
                  <a:cs typeface="Miriam Fixed" panose="020B0509050101010101" pitchFamily="49" charset="-79"/>
                </a:rPr>
                <a:t>в 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52-ФЗ)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23" name="Рисунок 2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24" name="Группа 223"/>
          <p:cNvGrpSpPr/>
          <p:nvPr/>
        </p:nvGrpSpPr>
        <p:grpSpPr>
          <a:xfrm>
            <a:off x="44581" y="6507337"/>
            <a:ext cx="4679469" cy="422423"/>
            <a:chOff x="-68862" y="5794077"/>
            <a:chExt cx="4679469" cy="422423"/>
          </a:xfrm>
        </p:grpSpPr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8862" y="579407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234" name="TextBox 233"/>
            <p:cNvSpPr txBox="1"/>
            <p:nvPr/>
          </p:nvSpPr>
          <p:spPr>
            <a:xfrm>
              <a:off x="255983" y="5794077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4 697  564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семьи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306-ФЗ)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44581" y="5141163"/>
            <a:ext cx="4928794" cy="422423"/>
            <a:chOff x="41142" y="2075259"/>
            <a:chExt cx="4833836" cy="384019"/>
          </a:xfrm>
        </p:grpSpPr>
        <p:sp>
          <p:nvSpPr>
            <p:cNvPr id="236" name="TextBox 235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78 293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легком увечье (ранении, травме, контузии)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37" name="Рисунок 2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38" name="Группа 237"/>
          <p:cNvGrpSpPr/>
          <p:nvPr/>
        </p:nvGrpSpPr>
        <p:grpSpPr>
          <a:xfrm>
            <a:off x="44581" y="5488946"/>
            <a:ext cx="4928794" cy="422423"/>
            <a:chOff x="41142" y="2075259"/>
            <a:chExt cx="4833836" cy="384019"/>
          </a:xfrm>
        </p:grpSpPr>
        <p:sp>
          <p:nvSpPr>
            <p:cNvPr id="239" name="TextBox 238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313 172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тяжелом </a:t>
              </a:r>
              <a:r>
                <a:rPr lang="ru-RU" sz="1300" spc="-40" dirty="0">
                  <a:cs typeface="Miriam Fixed" panose="020B0509050101010101" pitchFamily="49" charset="-79"/>
                </a:rPr>
                <a:t>увечье (ранении, травме, контузии)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40" name="Рисунок 2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41" name="Группа 240"/>
          <p:cNvGrpSpPr/>
          <p:nvPr/>
        </p:nvGrpSpPr>
        <p:grpSpPr>
          <a:xfrm>
            <a:off x="44581" y="4609891"/>
            <a:ext cx="4928794" cy="605912"/>
            <a:chOff x="41142" y="2075259"/>
            <a:chExt cx="4833836" cy="550826"/>
          </a:xfrm>
        </p:grpSpPr>
        <p:sp>
          <p:nvSpPr>
            <p:cNvPr id="242" name="TextBox 241"/>
            <p:cNvSpPr txBox="1"/>
            <p:nvPr/>
          </p:nvSpPr>
          <p:spPr>
            <a:xfrm>
              <a:off x="388184" y="2096573"/>
              <a:ext cx="4486794" cy="52951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единовременное пособие  </a:t>
              </a:r>
              <a:r>
                <a:rPr lang="ru-RU" sz="1300" spc="-40" dirty="0">
                  <a:cs typeface="Miriam Fixed" panose="020B0509050101010101" pitchFamily="49" charset="-79"/>
                </a:rPr>
                <a:t>при увольнении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связи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с </a:t>
              </a:r>
              <a:r>
                <a:rPr lang="ru-RU" sz="1300" spc="-40" dirty="0">
                  <a:cs typeface="Miriam Fixed" panose="020B0509050101010101" pitchFamily="49" charset="-79"/>
                </a:rPr>
                <a:t>признанием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негодным </a:t>
              </a:r>
              <a:r>
                <a:rPr lang="ru-RU" sz="1300" spc="-40" dirty="0">
                  <a:cs typeface="Miriam Fixed" panose="020B0509050101010101" pitchFamily="49" charset="-79"/>
                </a:rPr>
                <a:t>к военной службе вследствие военной травмы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Закон № 306-ФЗ)</a:t>
              </a:r>
            </a:p>
          </p:txBody>
        </p:sp>
        <p:pic>
          <p:nvPicPr>
            <p:cNvPr id="243" name="Рисунок 2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44" name="Группа 243"/>
          <p:cNvGrpSpPr/>
          <p:nvPr/>
        </p:nvGrpSpPr>
        <p:grpSpPr>
          <a:xfrm>
            <a:off x="44581" y="2950087"/>
            <a:ext cx="4889644" cy="262380"/>
            <a:chOff x="41142" y="2075259"/>
            <a:chExt cx="4701666" cy="262380"/>
          </a:xfrm>
        </p:grpSpPr>
        <p:sp>
          <p:nvSpPr>
            <p:cNvPr id="245" name="TextBox 244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en-US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3</a:t>
              </a:r>
              <a:r>
                <a:rPr lang="ru-RU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00 000 </a:t>
              </a:r>
              <a:r>
                <a:rPr lang="ru-RU" sz="1300" spc="-3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>
                  <a:solidFill>
                    <a:srgbClr val="000000"/>
                  </a:solidFill>
                </a:rPr>
                <a:t>уничтожение пусковой установки </a:t>
              </a:r>
              <a:r>
                <a:rPr lang="en-US" sz="1300" spc="-40" dirty="0">
                  <a:solidFill>
                    <a:srgbClr val="000000"/>
                  </a:solidFill>
                </a:rPr>
                <a:t>HIMERS</a:t>
              </a:r>
              <a:r>
                <a:rPr lang="ru-RU" sz="1300" spc="-40" dirty="0">
                  <a:solidFill>
                    <a:srgbClr val="000000"/>
                  </a:solidFill>
                </a:rPr>
                <a:t>, «Точка - У</a:t>
              </a:r>
              <a:r>
                <a:rPr lang="ru-RU" sz="1300" spc="-40" dirty="0" smtClean="0">
                  <a:solidFill>
                    <a:srgbClr val="000000"/>
                  </a:solidFill>
                </a:rPr>
                <a:t>»</a:t>
              </a:r>
              <a:endParaRPr lang="ru-RU" sz="1300" spc="-40" dirty="0">
                <a:solidFill>
                  <a:srgbClr val="000000"/>
                </a:solidFill>
              </a:endParaRPr>
            </a:p>
          </p:txBody>
        </p:sp>
        <p:pic>
          <p:nvPicPr>
            <p:cNvPr id="246" name="Рисунок 2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47" name="Группа 246"/>
          <p:cNvGrpSpPr/>
          <p:nvPr/>
        </p:nvGrpSpPr>
        <p:grpSpPr>
          <a:xfrm>
            <a:off x="44581" y="686524"/>
            <a:ext cx="4860170" cy="435341"/>
            <a:chOff x="78644" y="514843"/>
            <a:chExt cx="4636555" cy="435341"/>
          </a:xfrm>
        </p:grpSpPr>
        <p:sp>
          <p:nvSpPr>
            <p:cNvPr id="248" name="TextBox 247"/>
            <p:cNvSpPr txBox="1"/>
            <p:nvPr/>
          </p:nvSpPr>
          <p:spPr>
            <a:xfrm>
              <a:off x="425684" y="514843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15 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ежемесячная социальная выплата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49" name="Рисунок 2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94853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11" name="Группа 310"/>
          <p:cNvGrpSpPr/>
          <p:nvPr/>
        </p:nvGrpSpPr>
        <p:grpSpPr>
          <a:xfrm>
            <a:off x="44581" y="1212352"/>
            <a:ext cx="4636556" cy="801501"/>
            <a:chOff x="78643" y="1258710"/>
            <a:chExt cx="4636556" cy="801501"/>
          </a:xfrm>
        </p:grpSpPr>
        <p:sp>
          <p:nvSpPr>
            <p:cNvPr id="312" name="TextBox 311"/>
            <p:cNvSpPr txBox="1"/>
            <p:nvPr/>
          </p:nvSpPr>
          <p:spPr>
            <a:xfrm>
              <a:off x="425684" y="1258710"/>
              <a:ext cx="4289515" cy="801501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7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сохраняется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ежемесячная социальная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выплата в размере </a:t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15 тыс. руб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., </a:t>
              </a:r>
              <a:r>
                <a:rPr lang="ru-RU" sz="1300" spc="-40" dirty="0">
                  <a:cs typeface="Miriam Fixed" panose="020B0509050101010101" pitchFamily="49" charset="-79"/>
                </a:rPr>
                <a:t>2 оклада по воинской должности и </a:t>
              </a:r>
              <a:r>
                <a:rPr lang="ru-RU" sz="1300" spc="-40" dirty="0">
                  <a:cs typeface="Miriam Fixed" panose="020B0509050101010101" pitchFamily="49" charset="-79"/>
                </a:rPr>
                <a:t>суточные выплаты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за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военнослужащими, выведенными в район восстановления, находящимися на лечении, в отпуске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командировке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13" name="Рисунок 3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3" y="130806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06" y="-42058"/>
            <a:ext cx="9977806" cy="69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Прямоугольник 305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300" b="1" dirty="0" smtClean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22" name="Группа 321"/>
          <p:cNvGrpSpPr/>
          <p:nvPr/>
        </p:nvGrpSpPr>
        <p:grpSpPr>
          <a:xfrm>
            <a:off x="4949070" y="-7757"/>
            <a:ext cx="4920349" cy="679513"/>
            <a:chOff x="3371124" y="3751231"/>
            <a:chExt cx="3173843" cy="788952"/>
          </a:xfrm>
        </p:grpSpPr>
        <p:pic>
          <p:nvPicPr>
            <p:cNvPr id="32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4" name="Половина рамки 323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5" name="Половина рамки 324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4836597" y="52448"/>
            <a:ext cx="514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30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СОЦИАЛЬНЫЕ ЛЬГОТЫ И ГАРАНТИИ УЧАСТНИКАМ СПЕЦИАЛЬНОЙ ВОЕННОЙ ОПЕРАЦИИ</a:t>
            </a:r>
          </a:p>
        </p:txBody>
      </p:sp>
      <p:grpSp>
        <p:nvGrpSpPr>
          <p:cNvPr id="392" name="Группа 391"/>
          <p:cNvGrpSpPr/>
          <p:nvPr/>
        </p:nvGrpSpPr>
        <p:grpSpPr>
          <a:xfrm>
            <a:off x="-12682" y="1486"/>
            <a:ext cx="4894949" cy="679513"/>
            <a:chOff x="3387508" y="3751231"/>
            <a:chExt cx="3157459" cy="788952"/>
          </a:xfrm>
        </p:grpSpPr>
        <p:pic>
          <p:nvPicPr>
            <p:cNvPr id="42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22" name="Половина рамки 421"/>
            <p:cNvSpPr/>
            <p:nvPr/>
          </p:nvSpPr>
          <p:spPr>
            <a:xfrm>
              <a:off x="3387508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3" name="Половина рамки 42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4" name="Группа 393"/>
          <p:cNvGrpSpPr/>
          <p:nvPr/>
        </p:nvGrpSpPr>
        <p:grpSpPr>
          <a:xfrm>
            <a:off x="-43691" y="692696"/>
            <a:ext cx="4897767" cy="1989775"/>
            <a:chOff x="82221" y="1052736"/>
            <a:chExt cx="4630306" cy="1989775"/>
          </a:xfrm>
        </p:grpSpPr>
        <p:sp>
          <p:nvSpPr>
            <p:cNvPr id="419" name="TextBox 418"/>
            <p:cNvSpPr txBox="1"/>
            <p:nvPr/>
          </p:nvSpPr>
          <p:spPr>
            <a:xfrm>
              <a:off x="423012" y="1052736"/>
              <a:ext cx="4289515" cy="198977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статус </a:t>
              </a:r>
              <a:r>
                <a:rPr lang="ru-RU" sz="1400" spc="-40" dirty="0">
                  <a:cs typeface="Miriam Fixed" panose="020B0509050101010101" pitchFamily="49" charset="-79"/>
                </a:rPr>
                <a:t>ветерана боевых действий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и соответствующие льготы:</a:t>
              </a:r>
            </a:p>
            <a:p>
              <a:pPr>
                <a:lnSpc>
                  <a:spcPct val="90000"/>
                </a:lnSpc>
              </a:pPr>
              <a:endParaRPr lang="ru-RU" sz="600" b="1" spc="-40" dirty="0" smtClean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льготное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обеспечение жильем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первоочередное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право на приобретение садовых земельных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участков</a:t>
              </a:r>
              <a:endParaRPr lang="ru-RU" sz="1300" spc="-40" dirty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компенсация расходов на оплату жилых помещений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в размере 50%)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внеконкурсное поступление в высшие учебные заведения 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преимущественное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пользование всеми видами услуг учреждений связи, культурно-просветительских и спортивно-оздоровительных учреждений</a:t>
              </a:r>
            </a:p>
          </p:txBody>
        </p:sp>
        <p:pic>
          <p:nvPicPr>
            <p:cNvPr id="420" name="Рисунок 4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6" name="Группа 395"/>
          <p:cNvGrpSpPr/>
          <p:nvPr/>
        </p:nvGrpSpPr>
        <p:grpSpPr>
          <a:xfrm>
            <a:off x="-43691" y="2796286"/>
            <a:ext cx="4818165" cy="255331"/>
            <a:chOff x="-9182" y="3031124"/>
            <a:chExt cx="4818165" cy="255331"/>
          </a:xfrm>
        </p:grpSpPr>
        <p:sp>
          <p:nvSpPr>
            <p:cNvPr id="415" name="Прямоугольник 414"/>
            <p:cNvSpPr/>
            <p:nvPr/>
          </p:nvSpPr>
          <p:spPr>
            <a:xfrm>
              <a:off x="424339" y="3031124"/>
              <a:ext cx="4384644" cy="2450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кредитные и налоговые каникулы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16" name="Рисунок 4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03112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7" name="Группа 396"/>
          <p:cNvGrpSpPr/>
          <p:nvPr/>
        </p:nvGrpSpPr>
        <p:grpSpPr>
          <a:xfrm>
            <a:off x="-43691" y="3165432"/>
            <a:ext cx="4946292" cy="589768"/>
            <a:chOff x="-9182" y="3765638"/>
            <a:chExt cx="4946292" cy="589768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416974" y="3765638"/>
              <a:ext cx="4520136" cy="58976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30" dirty="0" smtClean="0">
                  <a:cs typeface="Miriam Fixed" panose="020B0509050101010101" pitchFamily="49" charset="-79"/>
                </a:rPr>
                <a:t>целевой жилищный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займ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  для приобретения жилья </a:t>
              </a:r>
              <a:br>
                <a:rPr lang="ru-RU" sz="1400" spc="-30" dirty="0" smtClean="0">
                  <a:cs typeface="Miriam Fixed" panose="020B0509050101010101" pitchFamily="49" charset="-79"/>
                </a:rPr>
              </a:br>
              <a:r>
                <a:rPr lang="ru-RU" sz="1400" spc="-30" dirty="0" smtClean="0">
                  <a:cs typeface="Miriam Fixed" panose="020B0509050101010101" pitchFamily="49" charset="-79"/>
                </a:rPr>
                <a:t>с </a:t>
              </a:r>
              <a:r>
                <a:rPr lang="ru-RU" sz="1400" spc="-30" dirty="0">
                  <a:cs typeface="Miriam Fixed" panose="020B0509050101010101" pitchFamily="49" charset="-79"/>
                </a:rPr>
                <a:t>даты включения 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spc="-30" dirty="0">
                  <a:cs typeface="Miriam Fixed" panose="020B0509050101010101" pitchFamily="49" charset="-79"/>
                </a:rPr>
                <a:t>реестр участников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накопительно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-ипотечной системы</a:t>
              </a:r>
              <a:endParaRPr lang="ru-RU" sz="1400" spc="-30" dirty="0">
                <a:cs typeface="Miriam Fixed" panose="020B0509050101010101" pitchFamily="49" charset="-79"/>
              </a:endParaRPr>
            </a:p>
          </p:txBody>
        </p:sp>
        <p:pic>
          <p:nvPicPr>
            <p:cNvPr id="414" name="Рисунок 4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765638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8" name="Группа 397"/>
          <p:cNvGrpSpPr/>
          <p:nvPr/>
        </p:nvGrpSpPr>
        <p:grpSpPr>
          <a:xfrm>
            <a:off x="-43691" y="5142831"/>
            <a:ext cx="4865877" cy="417413"/>
            <a:chOff x="-9182" y="5845036"/>
            <a:chExt cx="4865877" cy="417413"/>
          </a:xfrm>
        </p:grpSpPr>
        <p:sp>
          <p:nvSpPr>
            <p:cNvPr id="411" name="Прямоугольник 410"/>
            <p:cNvSpPr/>
            <p:nvPr/>
          </p:nvSpPr>
          <p:spPr>
            <a:xfrm>
              <a:off x="363650" y="5845036"/>
              <a:ext cx="4493045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выплаты членам семьи пенсий </a:t>
              </a:r>
              <a:r>
                <a:rPr lang="ru-RU" sz="1400" spc="-40" dirty="0">
                  <a:cs typeface="Miriam Fixed" panose="020B0509050101010101" pitchFamily="49" charset="-79"/>
                </a:rPr>
                <a:t>по потере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кормильца  </a:t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в размере </a:t>
              </a:r>
              <a:r>
                <a:rPr lang="ru-RU" sz="1400" spc="-40" dirty="0">
                  <a:cs typeface="Miriam Fixed" panose="020B0509050101010101" pitchFamily="49" charset="-79"/>
                </a:rPr>
                <a:t>50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% от денежного </a:t>
              </a:r>
              <a:r>
                <a:rPr lang="ru-RU" sz="1400" spc="-40" dirty="0">
                  <a:cs typeface="Miriam Fixed" panose="020B0509050101010101" pitchFamily="49" charset="-79"/>
                </a:rPr>
                <a:t>довольствия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военнослужащего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12" name="Рисунок 4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845036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9" name="Группа 398"/>
          <p:cNvGrpSpPr/>
          <p:nvPr/>
        </p:nvGrpSpPr>
        <p:grpSpPr>
          <a:xfrm>
            <a:off x="-43691" y="5674059"/>
            <a:ext cx="4946292" cy="417413"/>
            <a:chOff x="-9182" y="6343014"/>
            <a:chExt cx="4946292" cy="417413"/>
          </a:xfrm>
        </p:grpSpPr>
        <p:sp>
          <p:nvSpPr>
            <p:cNvPr id="409" name="Прямоугольник 408"/>
            <p:cNvSpPr/>
            <p:nvPr/>
          </p:nvSpPr>
          <p:spPr>
            <a:xfrm>
              <a:off x="340371" y="6343014"/>
              <a:ext cx="4596739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погашение </a:t>
              </a:r>
              <a:r>
                <a:rPr lang="ru-RU" sz="1400" spc="-40" dirty="0">
                  <a:cs typeface="Miriam Fixed" panose="020B0509050101010101" pitchFamily="49" charset="-79"/>
                </a:rPr>
                <a:t>кредитов, оформленных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погибшими военнослужащими </a:t>
              </a:r>
              <a:r>
                <a:rPr lang="ru-RU" sz="1400" spc="-40" dirty="0">
                  <a:cs typeface="Miriam Fixed" panose="020B0509050101010101" pitchFamily="49" charset="-79"/>
                </a:rPr>
                <a:t>и их супругами</a:t>
              </a:r>
            </a:p>
          </p:txBody>
        </p:sp>
        <p:pic>
          <p:nvPicPr>
            <p:cNvPr id="410" name="Рисунок 4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00" name="Группа 399"/>
          <p:cNvGrpSpPr/>
          <p:nvPr/>
        </p:nvGrpSpPr>
        <p:grpSpPr>
          <a:xfrm>
            <a:off x="-43691" y="3869015"/>
            <a:ext cx="4810801" cy="255331"/>
            <a:chOff x="-9182" y="4343271"/>
            <a:chExt cx="4810801" cy="255331"/>
          </a:xfrm>
        </p:grpSpPr>
        <p:sp>
          <p:nvSpPr>
            <p:cNvPr id="407" name="Прямоугольник 406"/>
            <p:cNvSpPr/>
            <p:nvPr/>
          </p:nvSpPr>
          <p:spPr>
            <a:xfrm>
              <a:off x="424339" y="4343271"/>
              <a:ext cx="4377280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бюджетные места для обучения детей в вузах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08" name="Рисунок 4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343271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01" name="Группа 400"/>
          <p:cNvGrpSpPr/>
          <p:nvPr/>
        </p:nvGrpSpPr>
        <p:grpSpPr>
          <a:xfrm>
            <a:off x="-43691" y="4238161"/>
            <a:ext cx="4970863" cy="255331"/>
            <a:chOff x="-9182" y="4806385"/>
            <a:chExt cx="4970863" cy="255331"/>
          </a:xfrm>
        </p:grpSpPr>
        <p:sp>
          <p:nvSpPr>
            <p:cNvPr id="405" name="Прямоугольник 404"/>
            <p:cNvSpPr/>
            <p:nvPr/>
          </p:nvSpPr>
          <p:spPr>
            <a:xfrm>
              <a:off x="433962" y="4806385"/>
              <a:ext cx="4527719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бесплатный отдых детей в летних оздоровительных лагерях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06" name="Рисунок 4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80638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02" name="Группа 401"/>
          <p:cNvGrpSpPr/>
          <p:nvPr/>
        </p:nvGrpSpPr>
        <p:grpSpPr>
          <a:xfrm>
            <a:off x="-43691" y="4607307"/>
            <a:ext cx="4818165" cy="421709"/>
            <a:chOff x="-9182" y="5213075"/>
            <a:chExt cx="4818165" cy="421709"/>
          </a:xfrm>
        </p:grpSpPr>
        <p:sp>
          <p:nvSpPr>
            <p:cNvPr id="403" name="Прямоугольник 402"/>
            <p:cNvSpPr/>
            <p:nvPr/>
          </p:nvSpPr>
          <p:spPr>
            <a:xfrm>
              <a:off x="433963" y="5213075"/>
              <a:ext cx="4375020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социальная программа реабилитации и адаптации </a:t>
              </a:r>
              <a:r>
                <a:rPr lang="ru-RU" sz="1400" i="1" spc="-40" dirty="0" smtClean="0">
                  <a:cs typeface="Miriam Fixed" panose="020B0509050101010101" pitchFamily="49" charset="-79"/>
                </a:rPr>
                <a:t>(трудоустройство и предоставление жилья)</a:t>
              </a:r>
              <a:endParaRPr lang="ru-RU" sz="1400" i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04" name="Рисунок 4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21307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424" name="TextBox 423"/>
          <p:cNvSpPr txBox="1"/>
          <p:nvPr/>
        </p:nvSpPr>
        <p:spPr>
          <a:xfrm>
            <a:off x="-142474" y="81478"/>
            <a:ext cx="514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30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СОЦИАЛЬНЫЕ ЛЬГОТЫ И ГАРАНТИИ УЧАСТНИКАМ СПЕЦИАЛЬНОЙ ВОЕННОЙ ОПЕРАЦИИ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-43691" y="6205284"/>
            <a:ext cx="4946292" cy="594064"/>
            <a:chOff x="-9182" y="6343014"/>
            <a:chExt cx="4946292" cy="594064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340371" y="6343014"/>
              <a:ext cx="4596739" cy="59406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по </a:t>
              </a:r>
              <a:r>
                <a:rPr lang="ru-RU" sz="1400" spc="-40" dirty="0">
                  <a:cs typeface="Miriam Fixed" panose="020B0509050101010101" pitchFamily="49" charset="-79"/>
                </a:rPr>
                <a:t>контракту и мобилизованных </a:t>
              </a: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4959633" y="681810"/>
            <a:ext cx="4897767" cy="1989775"/>
            <a:chOff x="82221" y="1052736"/>
            <a:chExt cx="4630306" cy="1989775"/>
          </a:xfrm>
        </p:grpSpPr>
        <p:sp>
          <p:nvSpPr>
            <p:cNvPr id="69" name="TextBox 68"/>
            <p:cNvSpPr txBox="1"/>
            <p:nvPr/>
          </p:nvSpPr>
          <p:spPr>
            <a:xfrm>
              <a:off x="423012" y="1052736"/>
              <a:ext cx="4289515" cy="198977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статус </a:t>
              </a:r>
              <a:r>
                <a:rPr lang="ru-RU" sz="1400" spc="-40" dirty="0">
                  <a:cs typeface="Miriam Fixed" panose="020B0509050101010101" pitchFamily="49" charset="-79"/>
                </a:rPr>
                <a:t>ветерана боевых действий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и соответствующие льготы:</a:t>
              </a:r>
            </a:p>
            <a:p>
              <a:pPr>
                <a:lnSpc>
                  <a:spcPct val="90000"/>
                </a:lnSpc>
              </a:pPr>
              <a:endParaRPr lang="ru-RU" sz="600" b="1" spc="-40" dirty="0" smtClean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льготное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обеспечение жильем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первоочередное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право на приобретение садовых земельных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участков</a:t>
              </a:r>
              <a:endParaRPr lang="ru-RU" sz="1300" spc="-40" dirty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компенсация расходов на оплату жилых помещений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в размере 50%)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внеконкурсное поступление в высшие учебные заведения 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преимущественное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пользование всеми видами услуг учреждений связи, культурно-просветительских и спортивно-оздоровительных учреждений</a:t>
              </a: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4959633" y="2785400"/>
            <a:ext cx="4818165" cy="255331"/>
            <a:chOff x="-9182" y="3031124"/>
            <a:chExt cx="4818165" cy="255331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24339" y="3031124"/>
              <a:ext cx="4384644" cy="2450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кредитные и налоговые каникулы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03112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4959633" y="3154546"/>
            <a:ext cx="4946292" cy="589768"/>
            <a:chOff x="-9182" y="3765638"/>
            <a:chExt cx="4946292" cy="58976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416974" y="3765638"/>
              <a:ext cx="4520136" cy="58976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30" dirty="0" smtClean="0">
                  <a:cs typeface="Miriam Fixed" panose="020B0509050101010101" pitchFamily="49" charset="-79"/>
                </a:rPr>
                <a:t>целевой жилищный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займ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  для приобретения жилья </a:t>
              </a:r>
              <a:br>
                <a:rPr lang="ru-RU" sz="1400" spc="-30" dirty="0" smtClean="0">
                  <a:cs typeface="Miriam Fixed" panose="020B0509050101010101" pitchFamily="49" charset="-79"/>
                </a:rPr>
              </a:br>
              <a:r>
                <a:rPr lang="ru-RU" sz="1400" spc="-30" dirty="0" smtClean="0">
                  <a:cs typeface="Miriam Fixed" panose="020B0509050101010101" pitchFamily="49" charset="-79"/>
                </a:rPr>
                <a:t>с </a:t>
              </a:r>
              <a:r>
                <a:rPr lang="ru-RU" sz="1400" spc="-30" dirty="0">
                  <a:cs typeface="Miriam Fixed" panose="020B0509050101010101" pitchFamily="49" charset="-79"/>
                </a:rPr>
                <a:t>даты включения 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spc="-30" dirty="0">
                  <a:cs typeface="Miriam Fixed" panose="020B0509050101010101" pitchFamily="49" charset="-79"/>
                </a:rPr>
                <a:t>реестр участников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накопительно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-ипотечной системы</a:t>
              </a:r>
              <a:endParaRPr lang="ru-RU" sz="1400" spc="-30" dirty="0">
                <a:cs typeface="Miriam Fixed" panose="020B0509050101010101" pitchFamily="49" charset="-79"/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765638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4959633" y="5131945"/>
            <a:ext cx="4865877" cy="417413"/>
            <a:chOff x="-9182" y="5845036"/>
            <a:chExt cx="4865877" cy="417413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363650" y="5845036"/>
              <a:ext cx="4493045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выплаты членам семьи пенсий </a:t>
              </a:r>
              <a:r>
                <a:rPr lang="ru-RU" sz="1400" spc="-40" dirty="0">
                  <a:cs typeface="Miriam Fixed" panose="020B0509050101010101" pitchFamily="49" charset="-79"/>
                </a:rPr>
                <a:t>по потере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кормильца  </a:t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в размере </a:t>
              </a:r>
              <a:r>
                <a:rPr lang="ru-RU" sz="1400" spc="-40" dirty="0">
                  <a:cs typeface="Miriam Fixed" panose="020B0509050101010101" pitchFamily="49" charset="-79"/>
                </a:rPr>
                <a:t>50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% от денежного </a:t>
              </a:r>
              <a:r>
                <a:rPr lang="ru-RU" sz="1400" spc="-40" dirty="0">
                  <a:cs typeface="Miriam Fixed" panose="020B0509050101010101" pitchFamily="49" charset="-79"/>
                </a:rPr>
                <a:t>довольствия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военнослужащего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845036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4959633" y="5663173"/>
            <a:ext cx="4946292" cy="417413"/>
            <a:chOff x="-9182" y="6343014"/>
            <a:chExt cx="4946292" cy="417413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40371" y="6343014"/>
              <a:ext cx="4596739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погашение </a:t>
              </a:r>
              <a:r>
                <a:rPr lang="ru-RU" sz="1400" spc="-40" dirty="0">
                  <a:cs typeface="Miriam Fixed" panose="020B0509050101010101" pitchFamily="49" charset="-79"/>
                </a:rPr>
                <a:t>кредитов, оформленных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погибшими военнослужащими </a:t>
              </a:r>
              <a:r>
                <a:rPr lang="ru-RU" sz="1400" spc="-40" dirty="0">
                  <a:cs typeface="Miriam Fixed" panose="020B0509050101010101" pitchFamily="49" charset="-79"/>
                </a:rPr>
                <a:t>и их супругами</a:t>
              </a: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4959633" y="3858129"/>
            <a:ext cx="4810801" cy="255331"/>
            <a:chOff x="-9182" y="4343271"/>
            <a:chExt cx="4810801" cy="255331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424339" y="4343271"/>
              <a:ext cx="4377280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бюджетные места для обучения детей в вузах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343271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4959633" y="4227275"/>
            <a:ext cx="4970863" cy="255331"/>
            <a:chOff x="-9182" y="4806385"/>
            <a:chExt cx="4970863" cy="255331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33962" y="4806385"/>
              <a:ext cx="4527719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бесплатный отдых детей в летних оздоровительных лагерях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80638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4959633" y="4596421"/>
            <a:ext cx="4818165" cy="421709"/>
            <a:chOff x="-9182" y="5213075"/>
            <a:chExt cx="4818165" cy="421709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433963" y="5213075"/>
              <a:ext cx="4375020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социальная программа реабилитации и адаптации </a:t>
              </a:r>
              <a:r>
                <a:rPr lang="ru-RU" sz="1400" i="1" spc="-40" dirty="0" smtClean="0">
                  <a:cs typeface="Miriam Fixed" panose="020B0509050101010101" pitchFamily="49" charset="-79"/>
                </a:rPr>
                <a:t>(трудоустройство и предоставление жилья)</a:t>
              </a:r>
              <a:endParaRPr lang="ru-RU" sz="1400" i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21307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4959633" y="6194398"/>
            <a:ext cx="4946292" cy="594064"/>
            <a:chOff x="-9182" y="6343014"/>
            <a:chExt cx="4946292" cy="594064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40371" y="6343014"/>
              <a:ext cx="4596739" cy="59406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по </a:t>
              </a:r>
              <a:r>
                <a:rPr lang="ru-RU" sz="1400" spc="-40" dirty="0">
                  <a:cs typeface="Miriam Fixed" panose="020B0509050101010101" pitchFamily="49" charset="-79"/>
                </a:rPr>
                <a:t>контракту и мобилизованных </a:t>
              </a: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97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