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C0"/>
    <a:srgbClr val="B5CBE5"/>
    <a:srgbClr val="D2DEEF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7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32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5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74302" y="70254"/>
            <a:ext cx="7436526" cy="635622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302" y="115823"/>
            <a:ext cx="702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УЧАСТНИКАМ СПЕЦИАЛЬНОЙ ВОЕННОЙ ОПЕРАЦИИ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94856"/>
              </p:ext>
            </p:extLst>
          </p:nvPr>
        </p:nvGraphicFramePr>
        <p:xfrm>
          <a:off x="74302" y="700600"/>
          <a:ext cx="7436526" cy="9622847"/>
        </p:xfrm>
        <a:graphic>
          <a:graphicData uri="http://schemas.openxmlformats.org/drawingml/2006/table">
            <a:tbl>
              <a:tblPr/>
              <a:tblGrid>
                <a:gridCol w="4907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9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(далее - СВО), консультацию о порядке получения мер поддержки можно по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001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(Единый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контактный центр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ru-RU" sz="500" b="1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Единовременные денежные выплаты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1. 200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участникам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заключившим контракт о прохождении военной службы в Вооруженных Силах Российской Федерации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2. 10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3. 1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членам семей военнослужащих, погибших (умерших) в результате участия в СВО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4. Военнослужащему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получившему увечье (ранение, травму, контузию) при исполнении обязанностей военной службы в ходе проведения СВО в следующих размерах:</a:t>
                      </a: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не повлекшего за собой установление инвалидности;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3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2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1 группы.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участников СВО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5. 50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зачисленным на обучение по образовательным программам высшего образования (программам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98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6. Обеспечение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обучающихся в</a:t>
                      </a:r>
                      <a:r>
                        <a:rPr lang="ru-RU" sz="1050" b="0" i="0" u="none" strike="noStrike" baseline="0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образовательных организациях (школах, </a:t>
                      </a:r>
                      <a:r>
                        <a:rPr lang="ru-RU" sz="1050" b="0" i="0" u="none" strike="noStrike" baseline="0" dirty="0" err="1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ССУЗах</a:t>
                      </a:r>
                      <a:r>
                        <a:rPr lang="ru-RU" sz="1050" b="0" i="0" u="none" strike="noStrike" baseline="0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7. Направление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 внеочередном порядке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8. Освобождение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от платы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7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9.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внеочередного права на перевод ребенка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внеочередного права на перевод ребенка в другую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11.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новогодних подарков детям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приглашение детей граждан для участия в новогодних театрализованных представлениях.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7059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12. Организация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бесплатного дополнительного образования детей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13. Организация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обеспечение отдыха и оздоровления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возрасте от 4 до 18 лет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3745"/>
              </p:ext>
            </p:extLst>
          </p:nvPr>
        </p:nvGraphicFramePr>
        <p:xfrm>
          <a:off x="72198" y="0"/>
          <a:ext cx="7421216" cy="9796224"/>
        </p:xfrm>
        <a:graphic>
          <a:graphicData uri="http://schemas.openxmlformats.org/drawingml/2006/table">
            <a:tbl>
              <a:tblPr/>
              <a:tblGrid>
                <a:gridCol w="5037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4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14. Направление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участников СВО, 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признанных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15. Содействие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поддержки, на получение которых имеют право члены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4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16. Денежная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компенсация 30% расходов на оплату жилого помещения и коммунальных услуг (для многодетных семей участников СВО с низким доходом).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17.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36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18. Содействие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50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19.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участников СВО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</a:t>
                      </a: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вопросам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Иркутской области, а также Центр сопровождения семей участников СВО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91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20. Организация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участников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СВО,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21.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22. Внеочередное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23. Бесплатное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24. Бесплатное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9563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25. Организация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26. Обследование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27. Ежегодная денежная выплата членам семей участников СВО, проживающим в жилых помещениях с печным отоплением, на приобретение твердого топлива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34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28.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участникам СВО и членам их семей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59018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29. 30. 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участникам СВО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44787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31. 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79930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32. Освобождение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724178">
                <a:tc>
                  <a:txBody>
                    <a:bodyPr/>
                    <a:lstStyle/>
                    <a:p>
                      <a:pPr algn="l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33. Освобождение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арендодателями по договорам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аренды</a:t>
                      </a: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52423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34. Предоставление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</a:t>
                      </a: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5021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35. Преимущественное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право на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жилыми помещениями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лиц из числа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принимавших участие 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575604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36. Предоставление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социальной выплаты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на приобретение жилого помещения лицам из числа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принимающим (принимавшим) участие в СВО, либо гражданам являющимся супругой участника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СВО</a:t>
                      </a:r>
                    </a:p>
                    <a:p>
                      <a:pPr algn="l" fontAlgn="b">
                        <a:lnSpc>
                          <a:spcPct val="95000"/>
                        </a:lnSpc>
                      </a:pP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48368"/>
              </p:ext>
            </p:extLst>
          </p:nvPr>
        </p:nvGraphicFramePr>
        <p:xfrm>
          <a:off x="72198" y="9860942"/>
          <a:ext cx="7349019" cy="46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750">
                  <a:extLst>
                    <a:ext uri="{9D8B030D-6E8A-4147-A177-3AD203B41FA5}">
                      <a16:colId xmlns:a16="http://schemas.microsoft.com/office/drawing/2014/main" xmlns="" val="1134435744"/>
                    </a:ext>
                  </a:extLst>
                </a:gridCol>
                <a:gridCol w="2360269">
                  <a:extLst>
                    <a:ext uri="{9D8B030D-6E8A-4147-A177-3AD203B41FA5}">
                      <a16:colId xmlns:a16="http://schemas.microsoft.com/office/drawing/2014/main" xmlns="" val="1799244261"/>
                    </a:ext>
                  </a:extLst>
                </a:gridCol>
              </a:tblGrid>
              <a:tr h="462501"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37. 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Пункт отбора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62802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7359"/>
              </p:ext>
            </p:extLst>
          </p:nvPr>
        </p:nvGraphicFramePr>
        <p:xfrm>
          <a:off x="119269" y="134492"/>
          <a:ext cx="7262191" cy="3738625"/>
        </p:xfrm>
        <a:graphic>
          <a:graphicData uri="http://schemas.openxmlformats.org/drawingml/2006/table">
            <a:tbl>
              <a:tblPr/>
              <a:tblGrid>
                <a:gridCol w="4929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337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3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38. Единовременная социальная выплата участникам СВО, получившим в ходе СВО увечье (ранение, травму, контузию) или заболевание, повлекшее за собой установление инвалидности II или III группы, на полное или частичное погашение обязательств по ипотечному жилищному кредиту (займу).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09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39. Предоставление земельных участков в собственность бесплатно для индивидуального жилищного строительства, ведения личного подсобного хозяйства в границах населенного пункта на территории Иркутской области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Российской Федерации, и лицам, проходящим (проходившим) службу в войсках национальной гвардии Российской Федерации и имеющим специальные звания полиции, удостоенным звания Героя Российской Федерации или награжденным орденами Российской Федерации за заслуги, проявленные в ходе участия в СВО, и являющимся ветеранами боевых действий, которые на день завершения своего участия в СВО были зарегистрированы по месту жительства либо по месту пребывания (при отсутствии регистрации по месту жительства) на территории Иркутской области, а также членам семей военнослужащих, погибших (умерших) вследствие увечья (ранения, травмы, контузии) или заболевания, полученных ими в ходе участия в СВО, либо родителям (единственному родителю) военнослужащих, погибших (умерших) вследствие увечья (ранения, травмы, контузии) или заболевания, полученных ими в ходе участия в СВО, в случае отсутствия членов семей погибших (умерших) военнослужащих.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самоуправления, министерство имущественных отношений Иркутской области (для жителей</a:t>
                      </a: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Иркутского района)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Pages>0</Pages>
  <Words>1623</Words>
  <Characters>0</Characters>
  <Application>Microsoft Office PowerPoint</Application>
  <DocSecurity>0</DocSecurity>
  <PresentationFormat>Произвольный</PresentationFormat>
  <Lines>0</Lines>
  <Paragraphs>89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Николаева Марина Владимировна</dc:creator>
  <cp:keywords/>
  <dc:description/>
  <cp:lastModifiedBy>Оперштаб</cp:lastModifiedBy>
  <cp:revision>78</cp:revision>
  <cp:lastPrinted>2023-08-17T02:17:31Z</cp:lastPrinted>
  <dcterms:created xsi:type="dcterms:W3CDTF">2022-11-01T06:11:39Z</dcterms:created>
  <dcterms:modified xsi:type="dcterms:W3CDTF">2024-02-07T03:14:38Z</dcterms:modified>
  <cp:category/>
  <dc:identifier/>
  <cp:contentStatus/>
  <dc:language/>
  <cp:version/>
</cp:coreProperties>
</file>